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802" r:id="rId5"/>
    <p:sldId id="319" r:id="rId6"/>
    <p:sldId id="939" r:id="rId7"/>
    <p:sldId id="940" r:id="rId8"/>
    <p:sldId id="316" r:id="rId9"/>
    <p:sldId id="932" r:id="rId10"/>
    <p:sldId id="933" r:id="rId11"/>
    <p:sldId id="928" r:id="rId12"/>
    <p:sldId id="938" r:id="rId13"/>
    <p:sldId id="934" r:id="rId14"/>
    <p:sldId id="937" r:id="rId15"/>
    <p:sldId id="935" r:id="rId16"/>
    <p:sldId id="890" r:id="rId17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6161"/>
    <a:srgbClr val="CECBCB"/>
    <a:srgbClr val="C1E3F7"/>
    <a:srgbClr val="A0C8F0"/>
    <a:srgbClr val="AAAAAA"/>
    <a:srgbClr val="D7ECDB"/>
    <a:srgbClr val="FF33CC"/>
    <a:srgbClr val="FFFF99"/>
    <a:srgbClr val="C99392"/>
    <a:srgbClr val="A7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2674" autoAdjust="0"/>
  </p:normalViewPr>
  <p:slideViewPr>
    <p:cSldViewPr snapToGrid="0">
      <p:cViewPr>
        <p:scale>
          <a:sx n="53" d="100"/>
          <a:sy n="53" d="100"/>
        </p:scale>
        <p:origin x="1060" y="5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C19C-E1EE-4231-9E64-2889F362C5AE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A8EF5-7B7B-49D4-A87D-8BCE121F55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7499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AD4A3-54F8-404E-B3CD-AAAA7F277D8F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5432F-018D-473C-A444-35A7ACA0E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0D2AFEE-D7AA-49D5-87DF-61D75541C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E4FBC06-6CA6-430B-810B-4F85F0327A26}" type="slidenum">
              <a:rPr lang="en-US" altLang="en-US" sz="1200">
                <a:latin typeface="Times" panose="02020603050405020304" pitchFamily="18" charset="0"/>
              </a:rPr>
              <a:pPr/>
              <a:t>2</a:t>
            </a:fld>
            <a:endParaRPr lang="en-US" altLang="en-US" sz="1200">
              <a:latin typeface="Times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5CCFBAE-88D1-45E3-A30D-F8AE12605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9A8DBA9E-91A1-4A00-A67B-05AD74365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43804E2C-BED5-4059-84CC-DC39E8AF73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7B0A5D8-C8FF-44F0-B6A4-2DA8BC266A21}" type="slidenum">
              <a:rPr lang="en-US" altLang="en-US" sz="1200">
                <a:latin typeface="Times" panose="02020603050405020304" pitchFamily="18" charset="0"/>
              </a:rPr>
              <a:pPr/>
              <a:t>5</a:t>
            </a:fld>
            <a:endParaRPr lang="en-US" altLang="en-US" sz="1200">
              <a:latin typeface="Times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EE0DC072-77FF-49EC-A366-4136BC56EE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0656368B-E549-44CF-9134-AF751E770F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4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4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370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13CE1-C2CF-413A-AD95-183BFAA08F0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202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29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42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05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345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74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372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58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700B6-3799-4196-B864-5B8EBF65D2E2}" type="datetimeFigureOut">
              <a:rPr lang="en-AU" smtClean="0"/>
              <a:t>18/05/2021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828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Unit: Organic Materials: Structure &amp; Function</a:t>
            </a:r>
            <a:r>
              <a:rPr lang="en-AU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7848" y="1613342"/>
            <a:ext cx="9920152" cy="33447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b="1" dirty="0"/>
              <a:t>Subject Matter:</a:t>
            </a:r>
          </a:p>
          <a:p>
            <a:r>
              <a:rPr lang="en-AU" dirty="0"/>
              <a:t>explain how the properties of polymers depends on their structural features including; the degree of branching in polyethene (LDPE and HDPE), the position of the methyl group in </a:t>
            </a:r>
            <a:r>
              <a:rPr lang="en-AU" dirty="0" err="1"/>
              <a:t>polypropene</a:t>
            </a:r>
            <a:r>
              <a:rPr lang="en-AU" dirty="0"/>
              <a:t> (syntactic, isotactic and atactic) and </a:t>
            </a:r>
            <a:r>
              <a:rPr lang="en-AU" dirty="0" err="1"/>
              <a:t>polytetrafluorethene</a:t>
            </a:r>
            <a:r>
              <a:rPr lang="en-A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409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430" y="143070"/>
            <a:ext cx="11554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explain how the properties of polymers depends on their structural features including; the degree of branching in polyethene (LDPE and HDPE), the position of the methyl group in </a:t>
            </a:r>
            <a:r>
              <a:rPr lang="en-AU" sz="1600" dirty="0" err="1">
                <a:solidFill>
                  <a:srgbClr val="00B0F0"/>
                </a:solidFill>
              </a:rPr>
              <a:t>polypropene</a:t>
            </a:r>
            <a:r>
              <a:rPr lang="en-AU" sz="1600" dirty="0">
                <a:solidFill>
                  <a:srgbClr val="00B0F0"/>
                </a:solidFill>
              </a:rPr>
              <a:t> (syndiotactic, isotactic and atactic) and </a:t>
            </a:r>
            <a:r>
              <a:rPr lang="en-AU" sz="1600" dirty="0" err="1">
                <a:solidFill>
                  <a:srgbClr val="00B0F0"/>
                </a:solidFill>
              </a:rPr>
              <a:t>polytetrafluorethene</a:t>
            </a:r>
            <a:r>
              <a:rPr lang="en-AU" sz="1600" dirty="0">
                <a:solidFill>
                  <a:srgbClr val="00B0F0"/>
                </a:solidFill>
              </a:rPr>
              <a:t>. </a:t>
            </a:r>
            <a:endParaRPr lang="en-AU" altLang="en-US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42268"/>
              </p:ext>
            </p:extLst>
          </p:nvPr>
        </p:nvGraphicFramePr>
        <p:xfrm>
          <a:off x="551329" y="979862"/>
          <a:ext cx="10663519" cy="502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0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417">
                  <a:extLst>
                    <a:ext uri="{9D8B030D-6E8A-4147-A177-3AD203B41FA5}">
                      <a16:colId xmlns:a16="http://schemas.microsoft.com/office/drawing/2014/main" val="2293758300"/>
                    </a:ext>
                  </a:extLst>
                </a:gridCol>
                <a:gridCol w="251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322">
                <a:tc>
                  <a:txBody>
                    <a:bodyPr/>
                    <a:lstStyle/>
                    <a:p>
                      <a:r>
                        <a:rPr lang="en-AU" sz="1800" dirty="0"/>
                        <a:t>Name and structure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Structure description 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Uses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204">
                <a:tc>
                  <a:txBody>
                    <a:bodyPr/>
                    <a:lstStyle/>
                    <a:p>
                      <a:r>
                        <a:rPr lang="en-AU" b="1" dirty="0"/>
                        <a:t>Isotactic </a:t>
                      </a:r>
                      <a:r>
                        <a:rPr lang="en-AU" dirty="0"/>
                        <a:t>polypropene</a:t>
                      </a:r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Regular</a:t>
                      </a:r>
                      <a:r>
                        <a:rPr lang="en-AU" sz="1800" baseline="0" dirty="0"/>
                        <a:t> orientation of methyl group allows crystalline regions to form that have relatively strong attractive forces between the chains.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Strong ropes and fibres, babies bottles.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765">
                <a:tc>
                  <a:txBody>
                    <a:bodyPr/>
                    <a:lstStyle/>
                    <a:p>
                      <a:r>
                        <a:rPr lang="en-AU" b="1" dirty="0"/>
                        <a:t>Atactic </a:t>
                      </a:r>
                      <a:r>
                        <a:rPr lang="en-AU" dirty="0"/>
                        <a:t>polypropene</a:t>
                      </a:r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Random</a:t>
                      </a:r>
                      <a:r>
                        <a:rPr lang="en-AU" sz="1800" baseline="0" dirty="0"/>
                        <a:t> o</a:t>
                      </a:r>
                      <a:r>
                        <a:rPr lang="en-AU" sz="1800" dirty="0"/>
                        <a:t>rientation of the methyl</a:t>
                      </a:r>
                      <a:r>
                        <a:rPr lang="en-AU" sz="1800" baseline="0" dirty="0"/>
                        <a:t> group causes amorphous sections (non crystalline) which makes it very soft.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Limited uses.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7442">
                <a:tc>
                  <a:txBody>
                    <a:bodyPr/>
                    <a:lstStyle/>
                    <a:p>
                      <a:r>
                        <a:rPr lang="en-AU" b="1" dirty="0"/>
                        <a:t>Syndiotactic </a:t>
                      </a:r>
                      <a:r>
                        <a:rPr lang="en-AU" dirty="0"/>
                        <a:t>polypropene</a:t>
                      </a:r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  <a:p>
                      <a:endParaRPr lang="en-AU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The alternating methyl group arrangement produces highly</a:t>
                      </a:r>
                      <a:r>
                        <a:rPr lang="en-AU" sz="1800" baseline="0" dirty="0"/>
                        <a:t> crystalline material with relatively strong intermolecular forces between chains.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New Polymer so uses</a:t>
                      </a:r>
                      <a:r>
                        <a:rPr lang="en-AU" sz="1800" baseline="0" dirty="0"/>
                        <a:t> being explored.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0259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962" b="66320"/>
          <a:stretch/>
        </p:blipFill>
        <p:spPr>
          <a:xfrm>
            <a:off x="883303" y="3352800"/>
            <a:ext cx="3648075" cy="699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46" t="43821" r="246" b="36421"/>
          <a:stretch/>
        </p:blipFill>
        <p:spPr>
          <a:xfrm>
            <a:off x="883303" y="1816708"/>
            <a:ext cx="3648075" cy="558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6" t="72659" r="-246" b="2623"/>
          <a:stretch/>
        </p:blipFill>
        <p:spPr>
          <a:xfrm>
            <a:off x="910196" y="4939552"/>
            <a:ext cx="3648075" cy="6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olypropene structur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131" y="274731"/>
            <a:ext cx="10832727" cy="6093270"/>
          </a:xfrm>
        </p:spPr>
      </p:pic>
    </p:spTree>
    <p:extLst>
      <p:ext uri="{BB962C8B-B14F-4D97-AF65-F5344CB8AC3E}">
        <p14:creationId xmlns:p14="http://schemas.microsoft.com/office/powerpoint/2010/main" val="40794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430" y="143070"/>
            <a:ext cx="11554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explain how the properties of polymers depends on their structural features including; the degree of branching in polyethene (LDPE and HDPE), the position of the methyl group in </a:t>
            </a:r>
            <a:r>
              <a:rPr lang="en-AU" sz="1600" dirty="0" err="1">
                <a:solidFill>
                  <a:srgbClr val="00B0F0"/>
                </a:solidFill>
              </a:rPr>
              <a:t>polypropene</a:t>
            </a:r>
            <a:r>
              <a:rPr lang="en-AU" sz="1600" dirty="0">
                <a:solidFill>
                  <a:srgbClr val="00B0F0"/>
                </a:solidFill>
              </a:rPr>
              <a:t> (syntactic, isotactic and atactic) and </a:t>
            </a:r>
            <a:r>
              <a:rPr lang="en-AU" sz="1600" dirty="0" err="1">
                <a:solidFill>
                  <a:srgbClr val="00B0F0"/>
                </a:solidFill>
              </a:rPr>
              <a:t>polytetrafluorethene</a:t>
            </a:r>
            <a:r>
              <a:rPr lang="en-AU" sz="1600" dirty="0">
                <a:solidFill>
                  <a:srgbClr val="00B0F0"/>
                </a:solidFill>
              </a:rPr>
              <a:t>. </a:t>
            </a:r>
            <a:endParaRPr lang="en-AU" altLang="en-US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97042"/>
              </p:ext>
            </p:extLst>
          </p:nvPr>
        </p:nvGraphicFramePr>
        <p:xfrm>
          <a:off x="551329" y="1616357"/>
          <a:ext cx="10663519" cy="2926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0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576">
                  <a:extLst>
                    <a:ext uri="{9D8B030D-6E8A-4147-A177-3AD203B41FA5}">
                      <a16:colId xmlns:a16="http://schemas.microsoft.com/office/drawing/2014/main" val="2293758300"/>
                    </a:ext>
                  </a:extLst>
                </a:gridCol>
                <a:gridCol w="1914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322">
                <a:tc>
                  <a:txBody>
                    <a:bodyPr/>
                    <a:lstStyle/>
                    <a:p>
                      <a:r>
                        <a:rPr lang="en-AU" sz="1800" dirty="0"/>
                        <a:t>Name and structure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Degree of branching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Intermolecular force.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Properties</a:t>
                      </a:r>
                      <a:r>
                        <a:rPr lang="en-AU" sz="1800" baseline="0" dirty="0"/>
                        <a:t> and uses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204">
                <a:tc>
                  <a:txBody>
                    <a:bodyPr/>
                    <a:lstStyle/>
                    <a:p>
                      <a:r>
                        <a:rPr lang="en-AU" dirty="0"/>
                        <a:t>polyterafluoroethene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Low degree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Fluorine are small and highly electronegative.</a:t>
                      </a:r>
                    </a:p>
                    <a:p>
                      <a:r>
                        <a:rPr lang="en-AU" sz="1800" dirty="0"/>
                        <a:t>MUCH stronger London (dispersion) forces.</a:t>
                      </a:r>
                    </a:p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Fluorine</a:t>
                      </a:r>
                      <a:r>
                        <a:rPr lang="en-AU" sz="1800" baseline="0" dirty="0"/>
                        <a:t> has non-stick properties and high melting point.</a:t>
                      </a:r>
                    </a:p>
                    <a:p>
                      <a:endParaRPr lang="en-AU" sz="1800" baseline="0" dirty="0"/>
                    </a:p>
                    <a:p>
                      <a:r>
                        <a:rPr lang="en-AU" sz="1800" b="1" baseline="0" dirty="0"/>
                        <a:t>Uses:</a:t>
                      </a:r>
                    </a:p>
                    <a:p>
                      <a:r>
                        <a:rPr lang="en-AU" sz="1800" baseline="0" dirty="0"/>
                        <a:t>Frying pan, iron coatings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229" t="57582" r="25556" b="14357"/>
          <a:stretch/>
        </p:blipFill>
        <p:spPr>
          <a:xfrm>
            <a:off x="959223" y="2868707"/>
            <a:ext cx="4061012" cy="1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WORKSHEET</a:t>
            </a:r>
          </a:p>
        </p:txBody>
      </p:sp>
    </p:spTree>
    <p:extLst>
      <p:ext uri="{BB962C8B-B14F-4D97-AF65-F5344CB8AC3E}">
        <p14:creationId xmlns:p14="http://schemas.microsoft.com/office/powerpoint/2010/main" val="382450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78693B-B258-439B-8378-6093E74F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0440BC84-5D08-4E57-91A7-1395253938D6}" type="slidenum">
              <a:rPr lang="en-US" altLang="en-US" sz="1400">
                <a:latin typeface="Times" panose="02020603050405020304" pitchFamily="18" charset="0"/>
              </a:rPr>
              <a:pPr/>
              <a:t>2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3E1F3A5-90BF-4FBC-90EB-9B7CD13AD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727" y="304801"/>
            <a:ext cx="4985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/>
              <a:t>Synthetic and Biological Polymers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E9D43FC2-A215-4F5C-9255-72E6FB13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65264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/>
              <a:t>Polymers: Macromolecules formed by the covalent attachment of a set of small molecules termed monomers.</a:t>
            </a:r>
          </a:p>
        </p:txBody>
      </p:sp>
      <p:sp>
        <p:nvSpPr>
          <p:cNvPr id="124932" name="Rectangle 4">
            <a:extLst>
              <a:ext uri="{FF2B5EF4-FFF2-40B4-BE49-F238E27FC236}">
                <a16:creationId xmlns:a16="http://schemas.microsoft.com/office/drawing/2014/main" id="{23BE4E45-91A6-428B-ABE5-33C3C10DD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1" y="2532063"/>
            <a:ext cx="84693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Polymers are classified as:</a:t>
            </a:r>
          </a:p>
          <a:p>
            <a:r>
              <a:rPr lang="en-US" altLang="en-US"/>
              <a:t>(1)	Man-made or synthetic polymers that are synthesized in the laboratory;</a:t>
            </a:r>
          </a:p>
          <a:p>
            <a:r>
              <a:rPr lang="en-US" altLang="en-US"/>
              <a:t>(2)	Biological polymer that are found in nature.</a:t>
            </a:r>
          </a:p>
        </p:txBody>
      </p:sp>
      <p:sp>
        <p:nvSpPr>
          <p:cNvPr id="124933" name="Rectangle 5">
            <a:extLst>
              <a:ext uri="{FF2B5EF4-FFF2-40B4-BE49-F238E27FC236}">
                <a16:creationId xmlns:a16="http://schemas.microsoft.com/office/drawing/2014/main" id="{455B4759-EF29-4A15-9DB9-C8E3920E5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38" y="4529139"/>
            <a:ext cx="80565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Synthetic polymers: nylon, poly-ethylene, poly-styrene</a:t>
            </a:r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id="{F47F57D7-AA77-4219-A050-5293BEE5E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10201"/>
            <a:ext cx="830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Biological polymers: DNA, proteins, carbohydrates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  <p:bldP spid="124932" grpId="0"/>
      <p:bldP spid="124933" grpId="0"/>
      <p:bldP spid="1249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omer Images, Stock Photos &amp; Vectors | Shutterstock">
            <a:extLst>
              <a:ext uri="{FF2B5EF4-FFF2-40B4-BE49-F238E27FC236}">
                <a16:creationId xmlns:a16="http://schemas.microsoft.com/office/drawing/2014/main" id="{039B5652-34E5-4F68-804B-4C453C6D7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22" b="11961"/>
          <a:stretch/>
        </p:blipFill>
        <p:spPr bwMode="auto">
          <a:xfrm>
            <a:off x="1759300" y="154465"/>
            <a:ext cx="9172860" cy="62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6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2E57-9272-427C-94AC-711E99D7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 </a:t>
            </a:r>
          </a:p>
        </p:txBody>
      </p:sp>
      <p:pic>
        <p:nvPicPr>
          <p:cNvPr id="6146" name="Picture 2" descr="Addition Polymerisation - Assignment Point">
            <a:extLst>
              <a:ext uri="{FF2B5EF4-FFF2-40B4-BE49-F238E27FC236}">
                <a16:creationId xmlns:a16="http://schemas.microsoft.com/office/drawing/2014/main" id="{A619FEE8-578E-4088-A491-0CEF4822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027905"/>
            <a:ext cx="9505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67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E7AF84A-6B93-4892-BC30-9C979A3E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E764A936-08D8-4B31-B9CE-45F5529835B9}" type="slidenum">
              <a:rPr lang="en-US" altLang="en-US" sz="1400">
                <a:latin typeface="Times" panose="02020603050405020304" pitchFamily="18" charset="0"/>
              </a:rPr>
              <a:pPr/>
              <a:t>5</a:t>
            </a:fld>
            <a:endParaRPr lang="en-US" altLang="en-US" sz="1400">
              <a:latin typeface="Times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3BF5398-F9C5-4FD0-B852-22007BA85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257176"/>
            <a:ext cx="78851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/>
              <a:t>Methods for making polymers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E060252-A004-4FAB-B5B5-B2783ED2F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1181101"/>
            <a:ext cx="8240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Addition polymerization</a:t>
            </a:r>
            <a:r>
              <a:rPr lang="en-US" altLang="en-US"/>
              <a:t> and condensation polymerization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9F7F2F0C-5CBE-49CD-8939-77269BA5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1944689"/>
            <a:ext cx="7645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Addition polymerization</a:t>
            </a:r>
            <a:r>
              <a:rPr lang="en-US" altLang="en-US"/>
              <a:t>: monomers react to form a polymer without net loss of atoms.</a:t>
            </a:r>
          </a:p>
        </p:txBody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1CFEDFD6-23A4-4CF7-81B1-5866307F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106739"/>
            <a:ext cx="8001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Most common form: free radical chain reaction of ethylenes</a:t>
            </a:r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BB62BD23-998B-4B33-99BD-BA7A92FEC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576" y="5730876"/>
            <a:ext cx="18662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n monomers</a:t>
            </a:r>
          </a:p>
        </p:txBody>
      </p:sp>
      <p:sp>
        <p:nvSpPr>
          <p:cNvPr id="92168" name="Rectangle 8">
            <a:extLst>
              <a:ext uri="{FF2B5EF4-FFF2-40B4-BE49-F238E27FC236}">
                <a16:creationId xmlns:a16="http://schemas.microsoft.com/office/drawing/2014/main" id="{50AE03FE-430F-41C9-B9B1-275D71EF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1" y="5730876"/>
            <a:ext cx="32127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/>
              <a:t>one polymer molecule</a:t>
            </a:r>
          </a:p>
        </p:txBody>
      </p:sp>
      <p:pic>
        <p:nvPicPr>
          <p:cNvPr id="92169" name="Picture 9" descr="Ch25_AdditionPolymerization">
            <a:extLst>
              <a:ext uri="{FF2B5EF4-FFF2-40B4-BE49-F238E27FC236}">
                <a16:creationId xmlns:a16="http://schemas.microsoft.com/office/drawing/2014/main" id="{D2E3E5FE-159B-427F-ABAC-B7A3D40F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48088"/>
            <a:ext cx="365760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/>
      <p:bldP spid="92164" grpId="0"/>
      <p:bldP spid="92165" grpId="0"/>
      <p:bldP spid="92167" grpId="0"/>
      <p:bldP spid="921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59" y="878541"/>
            <a:ext cx="10708341" cy="5298422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Polymers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Substances that consist of thousands of small molecules called </a:t>
            </a:r>
            <a:r>
              <a:rPr lang="en-AU" b="1" dirty="0"/>
              <a:t>monomers,</a:t>
            </a:r>
            <a:r>
              <a:rPr lang="en-AU" dirty="0"/>
              <a:t> linked together.</a:t>
            </a:r>
          </a:p>
          <a:p>
            <a:pPr marL="0" indent="0">
              <a:buNone/>
            </a:pPr>
            <a:endParaRPr lang="en-AU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3430" y="143070"/>
            <a:ext cx="11554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explain how the properties of polymers depends on their structural features including; the degree of branching in polyethene (LDPE and HDPE), the position of the methyl group in </a:t>
            </a:r>
            <a:r>
              <a:rPr lang="en-AU" sz="1600" dirty="0" err="1">
                <a:solidFill>
                  <a:srgbClr val="00B0F0"/>
                </a:solidFill>
              </a:rPr>
              <a:t>polypropene</a:t>
            </a:r>
            <a:r>
              <a:rPr lang="en-AU" sz="1600" dirty="0">
                <a:solidFill>
                  <a:srgbClr val="00B0F0"/>
                </a:solidFill>
              </a:rPr>
              <a:t> (syntactic, isotactic and atactic) and </a:t>
            </a:r>
            <a:r>
              <a:rPr lang="en-AU" sz="1600" dirty="0" err="1">
                <a:solidFill>
                  <a:srgbClr val="00B0F0"/>
                </a:solidFill>
              </a:rPr>
              <a:t>polytetrafluorethene</a:t>
            </a:r>
            <a:r>
              <a:rPr lang="en-AU" sz="1600" dirty="0">
                <a:solidFill>
                  <a:srgbClr val="00B0F0"/>
                </a:solidFill>
              </a:rPr>
              <a:t>. </a:t>
            </a:r>
            <a:endParaRPr lang="en-AU" alt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70973"/>
              </p:ext>
            </p:extLst>
          </p:nvPr>
        </p:nvGraphicFramePr>
        <p:xfrm>
          <a:off x="793376" y="2154238"/>
          <a:ext cx="10663518" cy="39431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322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Monomer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Polymer   (PLASTICS)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204">
                <a:tc>
                  <a:txBody>
                    <a:bodyPr/>
                    <a:lstStyle/>
                    <a:p>
                      <a:r>
                        <a:rPr lang="en-AU" sz="1800" dirty="0"/>
                        <a:t>Ethene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 dirty="0" err="1"/>
                        <a:t>Polyethene</a:t>
                      </a:r>
                      <a:endParaRPr lang="en-AU" sz="1800" b="1" dirty="0"/>
                    </a:p>
                    <a:p>
                      <a:r>
                        <a:rPr lang="en-AU" sz="1800" dirty="0"/>
                        <a:t>Commonly</a:t>
                      </a:r>
                      <a:r>
                        <a:rPr lang="en-AU" sz="1800" baseline="0" dirty="0"/>
                        <a:t> known as:</a:t>
                      </a:r>
                    </a:p>
                    <a:p>
                      <a:r>
                        <a:rPr lang="en-AU" sz="1800" baseline="0" dirty="0"/>
                        <a:t>Polyethylene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442">
                <a:tc>
                  <a:txBody>
                    <a:bodyPr/>
                    <a:lstStyle/>
                    <a:p>
                      <a:r>
                        <a:rPr lang="en-AU" sz="1800" dirty="0"/>
                        <a:t>Propene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 dirty="0" err="1"/>
                        <a:t>Polypropene</a:t>
                      </a:r>
                      <a:endParaRPr lang="en-AU" sz="1800" b="1" dirty="0"/>
                    </a:p>
                    <a:p>
                      <a:r>
                        <a:rPr lang="en-AU" sz="1800" dirty="0"/>
                        <a:t>Commonly known as:</a:t>
                      </a:r>
                    </a:p>
                    <a:p>
                      <a:r>
                        <a:rPr lang="en-AU" sz="1800" dirty="0"/>
                        <a:t>Polypropylene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702">
                <a:tc>
                  <a:txBody>
                    <a:bodyPr/>
                    <a:lstStyle/>
                    <a:p>
                      <a:r>
                        <a:rPr lang="en-AU" sz="1800" dirty="0" err="1"/>
                        <a:t>Tetrafluoroethene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b="1" dirty="0"/>
                        <a:t>Polyterafluoroethene</a:t>
                      </a:r>
                    </a:p>
                    <a:p>
                      <a:r>
                        <a:rPr lang="en-AU" sz="1800" dirty="0"/>
                        <a:t>Commonly known as:</a:t>
                      </a:r>
                    </a:p>
                    <a:p>
                      <a:r>
                        <a:rPr lang="en-AU" sz="1800" dirty="0"/>
                        <a:t>Teflon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070" y="3713061"/>
            <a:ext cx="920500" cy="114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70" y="2430242"/>
            <a:ext cx="803647" cy="12207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047" y="4781326"/>
            <a:ext cx="981670" cy="1592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5459" y="6188694"/>
            <a:ext cx="801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* Notice the changing of the side chain. It will determine properties of the polymer. </a:t>
            </a:r>
          </a:p>
        </p:txBody>
      </p:sp>
    </p:spTree>
    <p:extLst>
      <p:ext uri="{BB962C8B-B14F-4D97-AF65-F5344CB8AC3E}">
        <p14:creationId xmlns:p14="http://schemas.microsoft.com/office/powerpoint/2010/main" val="233809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459" y="1004048"/>
            <a:ext cx="10708341" cy="52984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u="sng" dirty="0"/>
              <a:t>Factors that affect the properties of a polymer:</a:t>
            </a:r>
          </a:p>
          <a:p>
            <a:pPr marL="0" indent="0">
              <a:buNone/>
            </a:pPr>
            <a:endParaRPr lang="en-AU" sz="1500" b="1" u="sng" dirty="0"/>
          </a:p>
          <a:p>
            <a:pPr>
              <a:buFontTx/>
              <a:buChar char="-"/>
            </a:pPr>
            <a:r>
              <a:rPr lang="en-AU" b="1" dirty="0"/>
              <a:t>Chain length</a:t>
            </a:r>
          </a:p>
          <a:p>
            <a:pPr lvl="1">
              <a:buFontTx/>
              <a:buChar char="-"/>
            </a:pPr>
            <a:r>
              <a:rPr lang="en-AU" dirty="0"/>
              <a:t>Increase in chain length increases the number of intermolecular forces</a:t>
            </a:r>
          </a:p>
          <a:p>
            <a:pPr lvl="1">
              <a:buFontTx/>
              <a:buChar char="-"/>
            </a:pPr>
            <a:r>
              <a:rPr lang="en-AU" dirty="0"/>
              <a:t>Increases the melting and boiling points.</a:t>
            </a:r>
          </a:p>
          <a:p>
            <a:pPr>
              <a:buFontTx/>
              <a:buChar char="-"/>
            </a:pPr>
            <a:r>
              <a:rPr lang="en-AU" b="1" dirty="0"/>
              <a:t>Functional groups</a:t>
            </a:r>
          </a:p>
          <a:p>
            <a:pPr lvl="1">
              <a:buFontTx/>
              <a:buChar char="-"/>
            </a:pPr>
            <a:r>
              <a:rPr lang="en-AU" dirty="0"/>
              <a:t>Changing the functional groups changes the intermolecular forces.</a:t>
            </a:r>
          </a:p>
          <a:p>
            <a:pPr lvl="1">
              <a:buFontTx/>
              <a:buChar char="-"/>
            </a:pPr>
            <a:r>
              <a:rPr lang="en-AU" i="1" dirty="0">
                <a:solidFill>
                  <a:srgbClr val="FF0000"/>
                </a:solidFill>
              </a:rPr>
              <a:t>weakest</a:t>
            </a:r>
            <a:r>
              <a:rPr lang="en-AU" dirty="0"/>
              <a:t> London (dispersion), dipole-dipole, hydrogen bonding </a:t>
            </a:r>
            <a:r>
              <a:rPr lang="en-AU" i="1" dirty="0">
                <a:solidFill>
                  <a:srgbClr val="FF0000"/>
                </a:solidFill>
              </a:rPr>
              <a:t>strongest</a:t>
            </a:r>
          </a:p>
          <a:p>
            <a:pPr>
              <a:buFontTx/>
              <a:buChar char="-"/>
            </a:pPr>
            <a:r>
              <a:rPr lang="en-AU" b="1" dirty="0"/>
              <a:t>Degree of branching</a:t>
            </a:r>
          </a:p>
          <a:p>
            <a:pPr lvl="1">
              <a:buFontTx/>
              <a:buChar char="-"/>
            </a:pPr>
            <a:r>
              <a:rPr lang="en-AU" dirty="0"/>
              <a:t>Increasing the branching lowers the intermolecular forces.</a:t>
            </a:r>
          </a:p>
          <a:p>
            <a:pPr lvl="1">
              <a:buFontTx/>
              <a:buChar char="-"/>
            </a:pPr>
            <a:r>
              <a:rPr lang="en-AU" dirty="0"/>
              <a:t>This decreases the melting and boiling points.</a:t>
            </a:r>
          </a:p>
          <a:p>
            <a:pPr>
              <a:buFontTx/>
              <a:buChar char="-"/>
            </a:pPr>
            <a:r>
              <a:rPr lang="en-AU" b="1" dirty="0"/>
              <a:t>Alignment </a:t>
            </a:r>
          </a:p>
          <a:p>
            <a:pPr lvl="1">
              <a:buFontTx/>
              <a:buChar char="-"/>
            </a:pPr>
            <a:r>
              <a:rPr lang="en-AU" dirty="0"/>
              <a:t>Packing the molecules closer together allows for more intermolecular force interactions.</a:t>
            </a:r>
          </a:p>
          <a:p>
            <a:pPr marL="0" indent="0">
              <a:buNone/>
            </a:pPr>
            <a:endParaRPr lang="en-AU" b="1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3430" y="143070"/>
            <a:ext cx="11554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explain how the properties of polymers depends on their structural features including; the degree of branching in polyethene (LDPE and HDPE), the position of the methyl group in </a:t>
            </a:r>
            <a:r>
              <a:rPr lang="en-AU" sz="1600" dirty="0" err="1">
                <a:solidFill>
                  <a:srgbClr val="00B0F0"/>
                </a:solidFill>
              </a:rPr>
              <a:t>polypropene</a:t>
            </a:r>
            <a:r>
              <a:rPr lang="en-AU" sz="1600" dirty="0">
                <a:solidFill>
                  <a:srgbClr val="00B0F0"/>
                </a:solidFill>
              </a:rPr>
              <a:t> (syntactic, isotactic and atactic) and </a:t>
            </a:r>
            <a:r>
              <a:rPr lang="en-AU" sz="1600" dirty="0" err="1">
                <a:solidFill>
                  <a:srgbClr val="00B0F0"/>
                </a:solidFill>
              </a:rPr>
              <a:t>polytetrafluorethene</a:t>
            </a:r>
            <a:r>
              <a:rPr lang="en-AU" sz="1600" dirty="0">
                <a:solidFill>
                  <a:srgbClr val="00B0F0"/>
                </a:solidFill>
              </a:rPr>
              <a:t>.             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050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3430" y="143070"/>
            <a:ext cx="115548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explain how the properties of polymers depends on their structural features including; the degree of branching in polyethene (LDPE and HDPE), the position of the methyl group in </a:t>
            </a:r>
            <a:r>
              <a:rPr lang="en-AU" sz="1600" dirty="0" err="1">
                <a:solidFill>
                  <a:srgbClr val="00B0F0"/>
                </a:solidFill>
              </a:rPr>
              <a:t>polypropene</a:t>
            </a:r>
            <a:r>
              <a:rPr lang="en-AU" sz="1600" dirty="0">
                <a:solidFill>
                  <a:srgbClr val="00B0F0"/>
                </a:solidFill>
              </a:rPr>
              <a:t> (syntactic, isotactic and atactic) and </a:t>
            </a:r>
            <a:r>
              <a:rPr lang="en-AU" sz="1600" dirty="0" err="1">
                <a:solidFill>
                  <a:srgbClr val="00B0F0"/>
                </a:solidFill>
              </a:rPr>
              <a:t>polytetrafluorethene</a:t>
            </a:r>
            <a:r>
              <a:rPr lang="en-AU" sz="1600" dirty="0">
                <a:solidFill>
                  <a:srgbClr val="00B0F0"/>
                </a:solidFill>
              </a:rPr>
              <a:t>. </a:t>
            </a:r>
            <a:endParaRPr lang="en-AU" altLang="en-US" sz="1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14291"/>
              </p:ext>
            </p:extLst>
          </p:nvPr>
        </p:nvGraphicFramePr>
        <p:xfrm>
          <a:off x="551329" y="979862"/>
          <a:ext cx="10663519" cy="52121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0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576">
                  <a:extLst>
                    <a:ext uri="{9D8B030D-6E8A-4147-A177-3AD203B41FA5}">
                      <a16:colId xmlns:a16="http://schemas.microsoft.com/office/drawing/2014/main" val="2293758300"/>
                    </a:ext>
                  </a:extLst>
                </a:gridCol>
                <a:gridCol w="1914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322">
                <a:tc>
                  <a:txBody>
                    <a:bodyPr/>
                    <a:lstStyle/>
                    <a:p>
                      <a:r>
                        <a:rPr lang="en-AU" sz="1800" dirty="0"/>
                        <a:t>Name and structure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Degree of branching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Intermolecular force.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Properties</a:t>
                      </a:r>
                      <a:r>
                        <a:rPr lang="en-AU" sz="1800" baseline="0" dirty="0"/>
                        <a:t> and uses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204">
                <a:tc>
                  <a:txBody>
                    <a:bodyPr/>
                    <a:lstStyle/>
                    <a:p>
                      <a:r>
                        <a:rPr lang="en-AU" dirty="0"/>
                        <a:t>High density polyethene (HDPE)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Low degree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Non-polar so</a:t>
                      </a:r>
                    </a:p>
                    <a:p>
                      <a:r>
                        <a:rPr lang="en-AU" sz="1800" dirty="0"/>
                        <a:t>London (dispersion) forces.</a:t>
                      </a:r>
                    </a:p>
                    <a:p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Stronger</a:t>
                      </a:r>
                      <a:r>
                        <a:rPr lang="en-AU" sz="1800" baseline="0" dirty="0"/>
                        <a:t> and less flexible due to the tightly packed molecules allowing for many London (dispersion) forces</a:t>
                      </a:r>
                    </a:p>
                    <a:p>
                      <a:r>
                        <a:rPr lang="en-AU" sz="1800" b="1" baseline="0" dirty="0"/>
                        <a:t>Uses:</a:t>
                      </a:r>
                    </a:p>
                    <a:p>
                      <a:r>
                        <a:rPr lang="en-AU" sz="1800" baseline="0" dirty="0"/>
                        <a:t>Pipes, buckets, toys, fuel tanks.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442">
                <a:tc>
                  <a:txBody>
                    <a:bodyPr/>
                    <a:lstStyle/>
                    <a:p>
                      <a:r>
                        <a:rPr lang="en-AU" dirty="0"/>
                        <a:t>Low density polyethene (HDPE)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High degree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Non-polar so</a:t>
                      </a:r>
                    </a:p>
                    <a:p>
                      <a:r>
                        <a:rPr lang="en-AU" sz="1800" dirty="0"/>
                        <a:t>London (dispersion) forces.</a:t>
                      </a:r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Slightly weaker and more </a:t>
                      </a:r>
                      <a:r>
                        <a:rPr lang="en-AU" sz="1800" baseline="0" dirty="0"/>
                        <a:t>flexible due to less  London (dispersion) forces because molecules are spaced.</a:t>
                      </a:r>
                    </a:p>
                    <a:p>
                      <a:r>
                        <a:rPr lang="en-AU" sz="1800" b="1" baseline="0" dirty="0"/>
                        <a:t>Uses:</a:t>
                      </a:r>
                    </a:p>
                    <a:p>
                      <a:r>
                        <a:rPr lang="en-AU" sz="1800" baseline="0" dirty="0"/>
                        <a:t>Plastic wrap, squeeze bottles.</a:t>
                      </a:r>
                      <a:endParaRPr lang="en-AU" sz="1800" dirty="0"/>
                    </a:p>
                  </a:txBody>
                  <a:tcPr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4" t="9022" r="66480" b="57619"/>
          <a:stretch/>
        </p:blipFill>
        <p:spPr>
          <a:xfrm>
            <a:off x="851648" y="2223248"/>
            <a:ext cx="2061882" cy="493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094" t="9022" r="66480" b="57619"/>
          <a:stretch/>
        </p:blipFill>
        <p:spPr>
          <a:xfrm>
            <a:off x="986118" y="2721794"/>
            <a:ext cx="2061882" cy="493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094" t="9022" r="66480" b="57619"/>
          <a:stretch/>
        </p:blipFill>
        <p:spPr>
          <a:xfrm>
            <a:off x="986118" y="3220340"/>
            <a:ext cx="2061882" cy="493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66400" t="4776" r="4174" b="45489"/>
          <a:stretch/>
        </p:blipFill>
        <p:spPr>
          <a:xfrm>
            <a:off x="753035" y="4338919"/>
            <a:ext cx="2061882" cy="735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66400" t="4776" r="4174" b="45489"/>
          <a:stretch/>
        </p:blipFill>
        <p:spPr>
          <a:xfrm>
            <a:off x="851648" y="5092058"/>
            <a:ext cx="2061882" cy="7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2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roperties of Polymer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01624"/>
            <a:ext cx="10636624" cy="5982965"/>
          </a:xfrm>
        </p:spPr>
      </p:pic>
    </p:spTree>
    <p:extLst>
      <p:ext uri="{BB962C8B-B14F-4D97-AF65-F5344CB8AC3E}">
        <p14:creationId xmlns:p14="http://schemas.microsoft.com/office/powerpoint/2010/main" val="11697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4344eb9f-4239-49f9-a0c4-8eed41fc921f" xsi:nil="true"/>
    <TeamsChannelId xmlns="4344eb9f-4239-49f9-a0c4-8eed41fc921f" xsi:nil="true"/>
    <IsNotebookLocked xmlns="4344eb9f-4239-49f9-a0c4-8eed41fc921f" xsi:nil="true"/>
    <Templates xmlns="4344eb9f-4239-49f9-a0c4-8eed41fc921f" xsi:nil="true"/>
    <Is_Collaboration_Space_Locked xmlns="4344eb9f-4239-49f9-a0c4-8eed41fc921f" xsi:nil="true"/>
    <CultureName xmlns="4344eb9f-4239-49f9-a0c4-8eed41fc921f" xsi:nil="true"/>
    <AppVersion xmlns="4344eb9f-4239-49f9-a0c4-8eed41fc921f" xsi:nil="true"/>
    <LMS_Mappings xmlns="4344eb9f-4239-49f9-a0c4-8eed41fc921f" xsi:nil="true"/>
    <FolderType xmlns="4344eb9f-4239-49f9-a0c4-8eed41fc921f" xsi:nil="true"/>
    <Teachers xmlns="4344eb9f-4239-49f9-a0c4-8eed41fc921f">
      <UserInfo>
        <DisplayName/>
        <AccountId xsi:nil="true"/>
        <AccountType/>
      </UserInfo>
    </Teachers>
    <Student_Groups xmlns="4344eb9f-4239-49f9-a0c4-8eed41fc921f">
      <UserInfo>
        <DisplayName/>
        <AccountId xsi:nil="true"/>
        <AccountType/>
      </UserInfo>
    </Student_Groups>
    <Distribution_Groups xmlns="4344eb9f-4239-49f9-a0c4-8eed41fc921f" xsi:nil="true"/>
    <Self_Registration_Enabled xmlns="4344eb9f-4239-49f9-a0c4-8eed41fc921f" xsi:nil="true"/>
    <Teams_Channel_Section_Location xmlns="4344eb9f-4239-49f9-a0c4-8eed41fc921f" xsi:nil="true"/>
    <Invited_Teachers xmlns="4344eb9f-4239-49f9-a0c4-8eed41fc921f" xsi:nil="true"/>
    <NotebookType xmlns="4344eb9f-4239-49f9-a0c4-8eed41fc921f" xsi:nil="true"/>
    <Math_Settings xmlns="4344eb9f-4239-49f9-a0c4-8eed41fc921f" xsi:nil="true"/>
    <Invited_Students xmlns="4344eb9f-4239-49f9-a0c4-8eed41fc921f" xsi:nil="true"/>
    <Owner xmlns="4344eb9f-4239-49f9-a0c4-8eed41fc921f">
      <UserInfo>
        <DisplayName/>
        <AccountId xsi:nil="true"/>
        <AccountType/>
      </UserInfo>
    </Owner>
    <Students xmlns="4344eb9f-4239-49f9-a0c4-8eed41fc921f">
      <UserInfo>
        <DisplayName/>
        <AccountId xsi:nil="true"/>
        <AccountType/>
      </UserInfo>
    </Students>
    <Has_Teacher_Only_SectionGroup xmlns="4344eb9f-4239-49f9-a0c4-8eed41fc92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13B5438D19494EA92D86212247A8D6" ma:contentTypeVersion="34" ma:contentTypeDescription="Create a new document." ma:contentTypeScope="" ma:versionID="0238e12663833820a27f0df837eb9524">
  <xsd:schema xmlns:xsd="http://www.w3.org/2001/XMLSchema" xmlns:xs="http://www.w3.org/2001/XMLSchema" xmlns:p="http://schemas.microsoft.com/office/2006/metadata/properties" xmlns:ns3="4344eb9f-4239-49f9-a0c4-8eed41fc921f" xmlns:ns4="c6edf730-7d67-489d-9f53-32da9a007e88" targetNamespace="http://schemas.microsoft.com/office/2006/metadata/properties" ma:root="true" ma:fieldsID="e9b3b2231a979b4c1aa460d8885e6b37" ns3:_="" ns4:_="">
    <xsd:import namespace="4344eb9f-4239-49f9-a0c4-8eed41fc921f"/>
    <xsd:import namespace="c6edf730-7d67-489d-9f53-32da9a007e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TeamsChannelId" minOccurs="0"/>
                <xsd:element ref="ns3:IsNotebookLocked" minOccurs="0"/>
                <xsd:element ref="ns3:Math_Settings" minOccurs="0"/>
                <xsd:element ref="ns3:MediaServiceDateTaken" minOccurs="0"/>
                <xsd:element ref="ns3:Distribution_Groups" minOccurs="0"/>
                <xsd:element ref="ns3:LMS_Mapping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4eb9f-4239-49f9-a0c4-8eed41fc92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7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chers" ma:index="2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7" nillable="true" ma:displayName="Is Collaboration Space Locked" ma:internalName="Is_Collaboration_Space_Locked">
      <xsd:simpleType>
        <xsd:restriction base="dms:Boolean"/>
      </xsd:simpleType>
    </xsd:element>
    <xsd:element name="TeamsChannelId" ma:index="28" nillable="true" ma:displayName="Teams Channel Id" ma:internalName="TeamsChannelId">
      <xsd:simpleType>
        <xsd:restriction base="dms:Text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ath_Settings" ma:index="30" nillable="true" ma:displayName="Math Settings" ma:internalName="Math_Settings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MediaServiceAutoTags" ma:index="34" nillable="true" ma:displayName="Tags" ma:internalName="MediaServiceAutoTags" ma:readOnly="true">
      <xsd:simpleType>
        <xsd:restriction base="dms:Text"/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f730-7d67-489d-9f53-32da9a007e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AC3F8B-646D-43E7-A21C-C43734EECADB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6edf730-7d67-489d-9f53-32da9a007e88"/>
    <ds:schemaRef ds:uri="4344eb9f-4239-49f9-a0c4-8eed41fc921f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5E0BE99-87CF-4FC5-8489-3D591D9D5E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44eb9f-4239-49f9-a0c4-8eed41fc921f"/>
    <ds:schemaRef ds:uri="c6edf730-7d67-489d-9f53-32da9a007e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156A40-FDCF-4620-8E17-C1328E3C30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Office PowerPoint</Application>
  <PresentationFormat>Widescreen</PresentationFormat>
  <Paragraphs>108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Comic Sans MS</vt:lpstr>
      <vt:lpstr>Times</vt:lpstr>
      <vt:lpstr>Times New Roman</vt:lpstr>
      <vt:lpstr>Office Theme</vt:lpstr>
      <vt:lpstr>Unit: Organic Materials: Structure &amp; Function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WORKSHEET</vt:lpstr>
    </vt:vector>
  </TitlesOfParts>
  <Company>Queensland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 Structure</dc:title>
  <dc:creator>MELADY, Robert</dc:creator>
  <cp:lastModifiedBy>NIPPERESS, Emma (enipp2)</cp:lastModifiedBy>
  <cp:revision>750</cp:revision>
  <cp:lastPrinted>2020-02-05T20:14:19Z</cp:lastPrinted>
  <dcterms:created xsi:type="dcterms:W3CDTF">2019-01-29T07:51:19Z</dcterms:created>
  <dcterms:modified xsi:type="dcterms:W3CDTF">2021-05-18T09:56:13Z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0x010100C313B5438D19494EA92D86212247A8D6</vt:lpwstr>
  </property>
</Properties>
</file>